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igwTWZmVqmckJfkuk42Y2ZW6ok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 showMasterSp="0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2"/>
          <p:cNvSpPr txBox="1"/>
          <p:nvPr>
            <p:ph type="title"/>
          </p:nvPr>
        </p:nvSpPr>
        <p:spPr>
          <a:xfrm>
            <a:off x="205550" y="181249"/>
            <a:ext cx="55311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52"/>
          <p:cNvSpPr txBox="1"/>
          <p:nvPr>
            <p:ph idx="1" type="body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5;p78" id="13" name="Google Shape;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 showMasterSp="0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253799" y="1952025"/>
            <a:ext cx="5365801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61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7;p92" id="52" name="Google Shape;5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 showMasterSp="0">
  <p:cSld name="TITLE_9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1" showMasterSp="0">
  <p:cSld name="TITLE_1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6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63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 showMasterSp="0">
  <p:cSld name="TITLE_10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4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64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64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2" showMasterSp="0">
  <p:cSld name="TITLE_AND_BODY_2_2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5"/>
          <p:cNvSpPr txBox="1"/>
          <p:nvPr>
            <p:ph type="title"/>
          </p:nvPr>
        </p:nvSpPr>
        <p:spPr>
          <a:xfrm>
            <a:off x="232900" y="210675"/>
            <a:ext cx="85398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65"/>
          <p:cNvSpPr txBox="1"/>
          <p:nvPr>
            <p:ph idx="1" type="body"/>
          </p:nvPr>
        </p:nvSpPr>
        <p:spPr>
          <a:xfrm>
            <a:off x="232900" y="3456675"/>
            <a:ext cx="4011901" cy="141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65"/>
          <p:cNvSpPr/>
          <p:nvPr>
            <p:ph idx="2" type="pic"/>
          </p:nvPr>
        </p:nvSpPr>
        <p:spPr>
          <a:xfrm>
            <a:off x="369399" y="1338075"/>
            <a:ext cx="3634501" cy="2089500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65"/>
          <p:cNvSpPr txBox="1"/>
          <p:nvPr>
            <p:ph idx="3" type="body"/>
          </p:nvPr>
        </p:nvSpPr>
        <p:spPr>
          <a:xfrm>
            <a:off x="4760850" y="3456675"/>
            <a:ext cx="4011901" cy="141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Google Shape;71;p65"/>
          <p:cNvSpPr/>
          <p:nvPr>
            <p:ph idx="4" type="pic"/>
          </p:nvPr>
        </p:nvSpPr>
        <p:spPr>
          <a:xfrm>
            <a:off x="4897349" y="1338075"/>
            <a:ext cx="3634500" cy="2089500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6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2_1" showMasterSp="0">
  <p:cSld name="TITLE_AND_BODY_2_2_1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6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66"/>
          <p:cNvSpPr txBox="1"/>
          <p:nvPr>
            <p:ph idx="1" type="body"/>
          </p:nvPr>
        </p:nvSpPr>
        <p:spPr>
          <a:xfrm>
            <a:off x="232900" y="1233175"/>
            <a:ext cx="4011901" cy="3537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6" name="Google Shape;76;p66"/>
          <p:cNvSpPr/>
          <p:nvPr>
            <p:ph idx="2" type="pic"/>
          </p:nvPr>
        </p:nvSpPr>
        <p:spPr>
          <a:xfrm>
            <a:off x="4244799" y="1338075"/>
            <a:ext cx="4539301" cy="3432000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1" showMasterSp="0">
  <p:cSld name="TITLE_AND_BODY_2_1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/>
          <p:nvPr>
            <p:ph type="title"/>
          </p:nvPr>
        </p:nvSpPr>
        <p:spPr>
          <a:xfrm>
            <a:off x="232900" y="215649"/>
            <a:ext cx="5503201" cy="1127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67"/>
          <p:cNvSpPr txBox="1"/>
          <p:nvPr>
            <p:ph idx="1" type="body"/>
          </p:nvPr>
        </p:nvSpPr>
        <p:spPr>
          <a:xfrm>
            <a:off x="302275" y="2883799"/>
            <a:ext cx="2646000" cy="206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1" name="Google Shape;81;p67"/>
          <p:cNvSpPr txBox="1"/>
          <p:nvPr>
            <p:ph idx="2" type="body"/>
          </p:nvPr>
        </p:nvSpPr>
        <p:spPr>
          <a:xfrm>
            <a:off x="3176275" y="2883799"/>
            <a:ext cx="2738400" cy="206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67"/>
          <p:cNvSpPr txBox="1"/>
          <p:nvPr>
            <p:ph idx="3" type="body"/>
          </p:nvPr>
        </p:nvSpPr>
        <p:spPr>
          <a:xfrm>
            <a:off x="6046825" y="2883799"/>
            <a:ext cx="2738400" cy="2091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65;p109" id="83" name="Google Shape;8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7"/>
          <p:cNvSpPr/>
          <p:nvPr>
            <p:ph idx="4" type="pic"/>
          </p:nvPr>
        </p:nvSpPr>
        <p:spPr>
          <a:xfrm>
            <a:off x="360325" y="1079999"/>
            <a:ext cx="2683800" cy="1803901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7"/>
          <p:cNvSpPr/>
          <p:nvPr>
            <p:ph idx="5" type="pic"/>
          </p:nvPr>
        </p:nvSpPr>
        <p:spPr>
          <a:xfrm>
            <a:off x="3230900" y="1079999"/>
            <a:ext cx="2683801" cy="1803901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7"/>
          <p:cNvSpPr/>
          <p:nvPr>
            <p:ph idx="6" type="pic"/>
          </p:nvPr>
        </p:nvSpPr>
        <p:spPr>
          <a:xfrm>
            <a:off x="6101474" y="1079999"/>
            <a:ext cx="2683801" cy="1803901"/>
          </a:xfrm>
          <a:prstGeom prst="rect">
            <a:avLst/>
          </a:prstGeom>
          <a:noFill/>
          <a:ln cap="flat" cmpd="sng" w="19050">
            <a:solidFill>
              <a:srgbClr val="14309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8"/>
          <p:cNvSpPr txBox="1"/>
          <p:nvPr>
            <p:ph idx="1" type="body"/>
          </p:nvPr>
        </p:nvSpPr>
        <p:spPr>
          <a:xfrm>
            <a:off x="229874" y="730150"/>
            <a:ext cx="7443601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6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9"/>
          <p:cNvSpPr txBox="1"/>
          <p:nvPr>
            <p:ph type="title"/>
          </p:nvPr>
        </p:nvSpPr>
        <p:spPr>
          <a:xfrm>
            <a:off x="209425" y="179999"/>
            <a:ext cx="56601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69"/>
          <p:cNvSpPr txBox="1"/>
          <p:nvPr>
            <p:ph idx="1" type="body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79;p76" id="94" name="Google Shape;9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3025" y="1392774"/>
            <a:ext cx="4911151" cy="4911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80;p76" id="95" name="Google Shape;9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2" showMasterSp="0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0"/>
          <p:cNvSpPr txBox="1"/>
          <p:nvPr>
            <p:ph type="title"/>
          </p:nvPr>
        </p:nvSpPr>
        <p:spPr>
          <a:xfrm>
            <a:off x="205550" y="181249"/>
            <a:ext cx="54444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70"/>
          <p:cNvSpPr txBox="1"/>
          <p:nvPr>
            <p:ph idx="1" type="body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85;p77" id="100" name="Google Shape;10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showMasterSp="0">
  <p:cSld name="TITLE_AND_BODY 2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3"/>
          <p:cNvSpPr txBox="1"/>
          <p:nvPr>
            <p:ph type="title"/>
          </p:nvPr>
        </p:nvSpPr>
        <p:spPr>
          <a:xfrm>
            <a:off x="224774" y="216699"/>
            <a:ext cx="85593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53"/>
          <p:cNvSpPr txBox="1"/>
          <p:nvPr>
            <p:ph idx="1" type="body"/>
          </p:nvPr>
        </p:nvSpPr>
        <p:spPr>
          <a:xfrm>
            <a:off x="224774" y="1074799"/>
            <a:ext cx="8742001" cy="387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" name="Google Shape;18;p5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 showMasterSp="0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1"/>
          <p:cNvSpPr txBox="1"/>
          <p:nvPr>
            <p:ph type="title"/>
          </p:nvPr>
        </p:nvSpPr>
        <p:spPr>
          <a:xfrm>
            <a:off x="209425" y="179999"/>
            <a:ext cx="55836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71"/>
          <p:cNvSpPr txBox="1"/>
          <p:nvPr>
            <p:ph idx="1" type="body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90;p79" id="105" name="Google Shape;10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 showMasterSp="0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2"/>
          <p:cNvSpPr txBox="1"/>
          <p:nvPr>
            <p:ph type="title"/>
          </p:nvPr>
        </p:nvSpPr>
        <p:spPr>
          <a:xfrm>
            <a:off x="205550" y="181249"/>
            <a:ext cx="55515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72"/>
          <p:cNvSpPr txBox="1"/>
          <p:nvPr>
            <p:ph idx="1" type="body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95;p80" id="110" name="Google Shape;11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 showMasterSp="0">
  <p:cSld name="TITLE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3"/>
          <p:cNvSpPr txBox="1"/>
          <p:nvPr>
            <p:ph type="title"/>
          </p:nvPr>
        </p:nvSpPr>
        <p:spPr>
          <a:xfrm>
            <a:off x="205550" y="181249"/>
            <a:ext cx="56385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73"/>
          <p:cNvSpPr txBox="1"/>
          <p:nvPr>
            <p:ph idx="1" type="body"/>
          </p:nvPr>
        </p:nvSpPr>
        <p:spPr>
          <a:xfrm>
            <a:off x="230749" y="1811550"/>
            <a:ext cx="49620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sz="24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00;p81" id="115" name="Google Shape;11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 showMasterSp="0">
  <p:cSld name="TITLE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4"/>
          <p:cNvSpPr txBox="1"/>
          <p:nvPr>
            <p:ph type="title"/>
          </p:nvPr>
        </p:nvSpPr>
        <p:spPr>
          <a:xfrm>
            <a:off x="209425" y="179999"/>
            <a:ext cx="56142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74"/>
          <p:cNvSpPr txBox="1"/>
          <p:nvPr>
            <p:ph idx="1" type="body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05;p82" id="120" name="Google Shape;12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 showMasterSp="0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5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75"/>
          <p:cNvSpPr txBox="1"/>
          <p:nvPr>
            <p:ph idx="1" type="body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0;p83" id="125" name="Google Shape;12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1" showMasterSp="0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6"/>
          <p:cNvSpPr txBox="1"/>
          <p:nvPr>
            <p:ph type="title"/>
          </p:nvPr>
        </p:nvSpPr>
        <p:spPr>
          <a:xfrm>
            <a:off x="209425" y="179999"/>
            <a:ext cx="5527200" cy="205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76"/>
          <p:cNvSpPr txBox="1"/>
          <p:nvPr>
            <p:ph idx="1" type="body"/>
          </p:nvPr>
        </p:nvSpPr>
        <p:spPr>
          <a:xfrm>
            <a:off x="229874" y="1811550"/>
            <a:ext cx="49113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2400">
                <a:solidFill>
                  <a:srgbClr val="FEFAEE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15;p84" id="130" name="Google Shape;13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7"/>
          <p:cNvSpPr txBox="1"/>
          <p:nvPr>
            <p:ph idx="1" type="body"/>
          </p:nvPr>
        </p:nvSpPr>
        <p:spPr>
          <a:xfrm>
            <a:off x="229874" y="730150"/>
            <a:ext cx="8734202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 showMasterSp="0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8"/>
          <p:cNvSpPr txBox="1"/>
          <p:nvPr>
            <p:ph idx="1" type="body"/>
          </p:nvPr>
        </p:nvSpPr>
        <p:spPr>
          <a:xfrm>
            <a:off x="240100" y="1711300"/>
            <a:ext cx="8543701" cy="3164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7" name="Google Shape;137;p78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22;p90" id="138" name="Google Shape;13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 showMasterSp="0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9"/>
          <p:cNvSpPr txBox="1"/>
          <p:nvPr>
            <p:ph idx="1" type="body"/>
          </p:nvPr>
        </p:nvSpPr>
        <p:spPr>
          <a:xfrm>
            <a:off x="243349" y="1887925"/>
            <a:ext cx="7997102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2" name="Google Shape;142;p79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26;p91" id="143" name="Google Shape;1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0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80"/>
          <p:cNvSpPr txBox="1"/>
          <p:nvPr>
            <p:ph idx="1" type="body"/>
          </p:nvPr>
        </p:nvSpPr>
        <p:spPr>
          <a:xfrm>
            <a:off x="243299" y="1900325"/>
            <a:ext cx="5415602" cy="3049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130;p93" id="148" name="Google Shape;14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4"/>
          <p:cNvSpPr txBox="1"/>
          <p:nvPr>
            <p:ph idx="1" type="body"/>
          </p:nvPr>
        </p:nvSpPr>
        <p:spPr>
          <a:xfrm>
            <a:off x="229874" y="730150"/>
            <a:ext cx="7443601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5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1" showMasterSp="0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1"/>
          <p:cNvSpPr txBox="1"/>
          <p:nvPr>
            <p:ph idx="1" type="body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Google Shape;152;p81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8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_1_1" showMasterSp="0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2"/>
          <p:cNvSpPr txBox="1"/>
          <p:nvPr>
            <p:ph idx="1" type="body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6" name="Google Shape;156;p82"/>
          <p:cNvSpPr txBox="1"/>
          <p:nvPr>
            <p:ph type="title"/>
          </p:nvPr>
        </p:nvSpPr>
        <p:spPr>
          <a:xfrm>
            <a:off x="229874" y="210650"/>
            <a:ext cx="6066301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8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 showMasterSp="0">
  <p:cSld name="TITLE_7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8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1" name="Google Shape;161;p83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 showMasterSp="0">
  <p:cSld name="TITLE_8"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4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84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5" name="Google Shape;165;p84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7" showMasterSp="0">
  <p:cSld name="TITLE_17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5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85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9" name="Google Shape;169;p85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1_1_1" showMasterSp="0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6"/>
          <p:cNvSpPr txBox="1"/>
          <p:nvPr>
            <p:ph type="title"/>
          </p:nvPr>
        </p:nvSpPr>
        <p:spPr>
          <a:xfrm>
            <a:off x="208124" y="200499"/>
            <a:ext cx="3556201" cy="3957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3200"/>
              <a:buFont typeface="Montserrat"/>
              <a:buNone/>
              <a:defRPr sz="32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86"/>
          <p:cNvSpPr txBox="1"/>
          <p:nvPr>
            <p:ph idx="1" type="body"/>
          </p:nvPr>
        </p:nvSpPr>
        <p:spPr>
          <a:xfrm>
            <a:off x="3983975" y="200499"/>
            <a:ext cx="4800001" cy="47496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3" name="Google Shape;173;p8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3" showMasterSp="0">
  <p:cSld name="TITLE_13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7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87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7" name="Google Shape;177;p87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4" showMasterSp="0">
  <p:cSld name="TITLE_14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8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88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1" name="Google Shape;181;p88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5" showMasterSp="0">
  <p:cSld name="TITLE_15"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9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89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5" name="Google Shape;185;p89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6" showMasterSp="0">
  <p:cSld name="TITLE_16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0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88" name="Google Shape;188;p90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9" name="Google Shape;189;p90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 showMasterSp="0">
  <p:cSld name="TITLE_AND_BODY_3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Font typeface="Montserrat"/>
              <a:buNone/>
              <a:defRPr b="1" sz="2100"/>
            </a:lvl1pPr>
            <a:lvl2pPr indent="-3619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Font typeface="Montserrat"/>
              <a:buChar char="○"/>
              <a:defRPr b="1" sz="2100"/>
            </a:lvl2pPr>
            <a:lvl3pPr indent="-3619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Font typeface="Montserrat"/>
              <a:buChar char="■"/>
              <a:defRPr b="1" sz="2100"/>
            </a:lvl3pPr>
            <a:lvl4pPr indent="-3619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Font typeface="Montserrat"/>
              <a:buChar char="●"/>
              <a:defRPr b="1" sz="2100"/>
            </a:lvl4pPr>
            <a:lvl5pPr indent="-3619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Font typeface="Montserrat"/>
              <a:buChar char="○"/>
              <a:defRPr b="1"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4494870" y="4924474"/>
            <a:ext cx="149685" cy="1270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2" showMasterSp="0">
  <p:cSld name="TITLE_12"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1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91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3" name="Google Shape;193;p91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" showMasterSp="0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2"/>
          <p:cNvSpPr txBox="1"/>
          <p:nvPr>
            <p:ph type="title"/>
          </p:nvPr>
        </p:nvSpPr>
        <p:spPr>
          <a:xfrm>
            <a:off x="227949" y="179999"/>
            <a:ext cx="5297101" cy="568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4;p111" id="196" name="Google Shape;19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 showMasterSp="0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3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77;p112" id="200" name="Google Shape;20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224" y="4525600"/>
            <a:ext cx="2683776" cy="3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 showMasterSp="0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4"/>
          <p:cNvSpPr txBox="1"/>
          <p:nvPr>
            <p:ph type="title"/>
          </p:nvPr>
        </p:nvSpPr>
        <p:spPr>
          <a:xfrm>
            <a:off x="222975" y="183900"/>
            <a:ext cx="5614200" cy="544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0;p113" id="204" name="Google Shape;20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 showMasterSp="0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5"/>
          <p:cNvSpPr txBox="1"/>
          <p:nvPr>
            <p:ph type="title"/>
          </p:nvPr>
        </p:nvSpPr>
        <p:spPr>
          <a:xfrm>
            <a:off x="227949" y="179999"/>
            <a:ext cx="5663702" cy="544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3;p114" id="208" name="Google Shape;20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2" showMasterSp="0">
  <p:cSld name="MAIN_POI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6"/>
          <p:cNvSpPr txBox="1"/>
          <p:nvPr>
            <p:ph type="title"/>
          </p:nvPr>
        </p:nvSpPr>
        <p:spPr>
          <a:xfrm>
            <a:off x="214550" y="184300"/>
            <a:ext cx="85695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6;p115" id="212" name="Google Shape;21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224" y="4525600"/>
            <a:ext cx="2683776" cy="3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1_1" showMasterSp="0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7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89;p116" id="216" name="Google Shape;21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8"/>
          <p:cNvSpPr txBox="1"/>
          <p:nvPr/>
        </p:nvSpPr>
        <p:spPr>
          <a:xfrm>
            <a:off x="234974" y="181150"/>
            <a:ext cx="6972601" cy="551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Итоги</a:t>
            </a:r>
            <a:endParaRPr/>
          </a:p>
        </p:txBody>
      </p:sp>
      <p:sp>
        <p:nvSpPr>
          <p:cNvPr id="220" name="Google Shape;220;p98"/>
          <p:cNvSpPr txBox="1"/>
          <p:nvPr>
            <p:ph idx="1" type="body"/>
          </p:nvPr>
        </p:nvSpPr>
        <p:spPr>
          <a:xfrm>
            <a:off x="234974" y="735249"/>
            <a:ext cx="7438502" cy="3153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1" name="Google Shape;221;p9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_1" showMasterSp="0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9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195;p120" id="224" name="Google Shape;22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_1_1" showMasterSp="0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7;p121" id="227" name="Google Shape;22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4631032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0"/>
          <p:cNvSpPr txBox="1"/>
          <p:nvPr>
            <p:ph type="title"/>
          </p:nvPr>
        </p:nvSpPr>
        <p:spPr>
          <a:xfrm>
            <a:off x="208124" y="175725"/>
            <a:ext cx="6181501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4000"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229" name="Google Shape;229;p10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 showMasterSp="0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 txBox="1"/>
          <p:nvPr>
            <p:ph type="title"/>
          </p:nvPr>
        </p:nvSpPr>
        <p:spPr>
          <a:xfrm>
            <a:off x="209450" y="175725"/>
            <a:ext cx="61800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74;p119" id="29" name="Google Shape;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_1_1_1" showMasterSp="0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1"/>
          <p:cNvSpPr txBox="1"/>
          <p:nvPr>
            <p:ph type="title"/>
          </p:nvPr>
        </p:nvSpPr>
        <p:spPr>
          <a:xfrm>
            <a:off x="214550" y="175725"/>
            <a:ext cx="61749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01;p122" id="232" name="Google Shape;23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11599"/>
            <a:ext cx="2683775" cy="3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 showMasterSp="0">
  <p:cSld name="TITLE_AND_BODY_2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2"/>
          <p:cNvSpPr txBox="1"/>
          <p:nvPr>
            <p:ph type="title"/>
          </p:nvPr>
        </p:nvSpPr>
        <p:spPr>
          <a:xfrm>
            <a:off x="232900" y="210675"/>
            <a:ext cx="85512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102"/>
          <p:cNvSpPr txBox="1"/>
          <p:nvPr>
            <p:ph idx="1" type="body"/>
          </p:nvPr>
        </p:nvSpPr>
        <p:spPr>
          <a:xfrm>
            <a:off x="232900" y="1234024"/>
            <a:ext cx="3780900" cy="3641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7" name="Google Shape;237;p10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1_1" showMasterSp="0">
  <p:cSld name="TITLE_AND_BODY_2_1_1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3"/>
          <p:cNvSpPr/>
          <p:nvPr/>
        </p:nvSpPr>
        <p:spPr>
          <a:xfrm>
            <a:off x="359999" y="1228924"/>
            <a:ext cx="2768402" cy="3541202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3"/>
          <p:cNvSpPr/>
          <p:nvPr/>
        </p:nvSpPr>
        <p:spPr>
          <a:xfrm>
            <a:off x="3186350" y="1228924"/>
            <a:ext cx="2768401" cy="3541202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3"/>
          <p:cNvSpPr/>
          <p:nvPr/>
        </p:nvSpPr>
        <p:spPr>
          <a:xfrm>
            <a:off x="6015599" y="1228924"/>
            <a:ext cx="2768401" cy="3541202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3"/>
          <p:cNvSpPr txBox="1"/>
          <p:nvPr>
            <p:ph type="title"/>
          </p:nvPr>
        </p:nvSpPr>
        <p:spPr>
          <a:xfrm>
            <a:off x="232900" y="215649"/>
            <a:ext cx="8551200" cy="993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103"/>
          <p:cNvSpPr txBox="1"/>
          <p:nvPr>
            <p:ph idx="1" type="body"/>
          </p:nvPr>
        </p:nvSpPr>
        <p:spPr>
          <a:xfrm>
            <a:off x="362899" y="1744249"/>
            <a:ext cx="2768402" cy="3082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4" name="Google Shape;244;p103"/>
          <p:cNvSpPr txBox="1"/>
          <p:nvPr>
            <p:ph idx="2" type="body"/>
          </p:nvPr>
        </p:nvSpPr>
        <p:spPr>
          <a:xfrm>
            <a:off x="3189249" y="1744249"/>
            <a:ext cx="2768401" cy="3082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103"/>
          <p:cNvSpPr txBox="1"/>
          <p:nvPr>
            <p:ph idx="3" type="body"/>
          </p:nvPr>
        </p:nvSpPr>
        <p:spPr>
          <a:xfrm>
            <a:off x="6018500" y="1744249"/>
            <a:ext cx="2768401" cy="3082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103"/>
          <p:cNvSpPr txBox="1"/>
          <p:nvPr>
            <p:ph idx="4" type="body"/>
          </p:nvPr>
        </p:nvSpPr>
        <p:spPr>
          <a:xfrm>
            <a:off x="362899" y="1228924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7" name="Google Shape;247;p103"/>
          <p:cNvSpPr txBox="1"/>
          <p:nvPr>
            <p:ph idx="5" type="body"/>
          </p:nvPr>
        </p:nvSpPr>
        <p:spPr>
          <a:xfrm>
            <a:off x="3189249" y="1228924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8" name="Google Shape;248;p103"/>
          <p:cNvSpPr txBox="1"/>
          <p:nvPr>
            <p:ph idx="6" type="body"/>
          </p:nvPr>
        </p:nvSpPr>
        <p:spPr>
          <a:xfrm>
            <a:off x="6015599" y="1228924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9" name="Google Shape;249;p10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1_1_1" showMasterSp="0">
  <p:cSld name="TITLE_AND_BODY_2_1_1_1"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4"/>
          <p:cNvSpPr/>
          <p:nvPr/>
        </p:nvSpPr>
        <p:spPr>
          <a:xfrm>
            <a:off x="359999" y="1226425"/>
            <a:ext cx="2768402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04"/>
          <p:cNvSpPr/>
          <p:nvPr/>
        </p:nvSpPr>
        <p:spPr>
          <a:xfrm>
            <a:off x="3186350" y="1226425"/>
            <a:ext cx="2768401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04"/>
          <p:cNvSpPr/>
          <p:nvPr/>
        </p:nvSpPr>
        <p:spPr>
          <a:xfrm>
            <a:off x="6015599" y="1226425"/>
            <a:ext cx="2768401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4"/>
          <p:cNvSpPr txBox="1"/>
          <p:nvPr>
            <p:ph type="title"/>
          </p:nvPr>
        </p:nvSpPr>
        <p:spPr>
          <a:xfrm>
            <a:off x="232900" y="215649"/>
            <a:ext cx="8549700" cy="849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104"/>
          <p:cNvSpPr txBox="1"/>
          <p:nvPr>
            <p:ph idx="1" type="body"/>
          </p:nvPr>
        </p:nvSpPr>
        <p:spPr>
          <a:xfrm>
            <a:off x="362899" y="1657499"/>
            <a:ext cx="2768402" cy="10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6" name="Google Shape;256;p104"/>
          <p:cNvSpPr txBox="1"/>
          <p:nvPr>
            <p:ph idx="2" type="body"/>
          </p:nvPr>
        </p:nvSpPr>
        <p:spPr>
          <a:xfrm>
            <a:off x="3189249" y="1657499"/>
            <a:ext cx="2768401" cy="1085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7" name="Google Shape;257;p104"/>
          <p:cNvSpPr txBox="1"/>
          <p:nvPr>
            <p:ph idx="3" type="body"/>
          </p:nvPr>
        </p:nvSpPr>
        <p:spPr>
          <a:xfrm>
            <a:off x="6018500" y="1657499"/>
            <a:ext cx="2768401" cy="12984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8" name="Google Shape;258;p104"/>
          <p:cNvSpPr txBox="1"/>
          <p:nvPr>
            <p:ph idx="4" type="body"/>
          </p:nvPr>
        </p:nvSpPr>
        <p:spPr>
          <a:xfrm>
            <a:off x="362899" y="1226575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9" name="Google Shape;259;p104"/>
          <p:cNvSpPr txBox="1"/>
          <p:nvPr>
            <p:ph idx="5" type="body"/>
          </p:nvPr>
        </p:nvSpPr>
        <p:spPr>
          <a:xfrm>
            <a:off x="3190700" y="1226575"/>
            <a:ext cx="865500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0" name="Google Shape;260;p104"/>
          <p:cNvSpPr txBox="1"/>
          <p:nvPr>
            <p:ph idx="6" type="body"/>
          </p:nvPr>
        </p:nvSpPr>
        <p:spPr>
          <a:xfrm>
            <a:off x="6015599" y="1226575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1" name="Google Shape;261;p104"/>
          <p:cNvSpPr/>
          <p:nvPr/>
        </p:nvSpPr>
        <p:spPr>
          <a:xfrm>
            <a:off x="361450" y="3037700"/>
            <a:ext cx="2768401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4"/>
          <p:cNvSpPr/>
          <p:nvPr/>
        </p:nvSpPr>
        <p:spPr>
          <a:xfrm>
            <a:off x="3186350" y="3037700"/>
            <a:ext cx="2768401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4"/>
          <p:cNvSpPr/>
          <p:nvPr/>
        </p:nvSpPr>
        <p:spPr>
          <a:xfrm>
            <a:off x="6014149" y="3037700"/>
            <a:ext cx="2768401" cy="1729501"/>
          </a:xfrm>
          <a:prstGeom prst="roundRect">
            <a:avLst>
              <a:gd fmla="val 4431" name="adj"/>
            </a:avLst>
          </a:prstGeom>
          <a:solidFill>
            <a:srgbClr val="B4E9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4"/>
          <p:cNvSpPr txBox="1"/>
          <p:nvPr>
            <p:ph idx="7" type="body"/>
          </p:nvPr>
        </p:nvSpPr>
        <p:spPr>
          <a:xfrm>
            <a:off x="364349" y="3468775"/>
            <a:ext cx="2768402" cy="1055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5" name="Google Shape;265;p104"/>
          <p:cNvSpPr txBox="1"/>
          <p:nvPr>
            <p:ph idx="8" type="body"/>
          </p:nvPr>
        </p:nvSpPr>
        <p:spPr>
          <a:xfrm>
            <a:off x="3189249" y="3468775"/>
            <a:ext cx="2768401" cy="108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104"/>
          <p:cNvSpPr txBox="1"/>
          <p:nvPr>
            <p:ph idx="9" type="body"/>
          </p:nvPr>
        </p:nvSpPr>
        <p:spPr>
          <a:xfrm>
            <a:off x="6017050" y="3468775"/>
            <a:ext cx="2768401" cy="1298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7" name="Google Shape;267;p104"/>
          <p:cNvSpPr txBox="1"/>
          <p:nvPr>
            <p:ph idx="13" type="body"/>
          </p:nvPr>
        </p:nvSpPr>
        <p:spPr>
          <a:xfrm>
            <a:off x="364349" y="3037850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8" name="Google Shape;268;p104"/>
          <p:cNvSpPr txBox="1"/>
          <p:nvPr>
            <p:ph idx="14" type="body"/>
          </p:nvPr>
        </p:nvSpPr>
        <p:spPr>
          <a:xfrm>
            <a:off x="3190700" y="3037850"/>
            <a:ext cx="865500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9" name="Google Shape;269;p104"/>
          <p:cNvSpPr txBox="1"/>
          <p:nvPr>
            <p:ph idx="15" type="body"/>
          </p:nvPr>
        </p:nvSpPr>
        <p:spPr>
          <a:xfrm>
            <a:off x="6014149" y="3037850"/>
            <a:ext cx="865501" cy="68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10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 showMasterSp="0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5"/>
          <p:cNvSpPr txBox="1"/>
          <p:nvPr>
            <p:ph type="title"/>
          </p:nvPr>
        </p:nvSpPr>
        <p:spPr>
          <a:xfrm>
            <a:off x="222975" y="183900"/>
            <a:ext cx="5376601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38;p126" id="273" name="Google Shape;27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0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 showMasterSp="0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6"/>
          <p:cNvSpPr txBox="1"/>
          <p:nvPr>
            <p:ph type="title"/>
          </p:nvPr>
        </p:nvSpPr>
        <p:spPr>
          <a:xfrm>
            <a:off x="227949" y="181249"/>
            <a:ext cx="5470501" cy="544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>
                <a:solidFill>
                  <a:srgbClr val="FEFAE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41;p127" id="277" name="Google Shape;27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450" y="298800"/>
            <a:ext cx="2709551" cy="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1" showMasterSp="0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7"/>
          <p:cNvSpPr txBox="1"/>
          <p:nvPr>
            <p:ph idx="1" type="body"/>
          </p:nvPr>
        </p:nvSpPr>
        <p:spPr>
          <a:xfrm>
            <a:off x="214550" y="2307700"/>
            <a:ext cx="8749201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1" name="Google Shape;281;p107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45;p128" id="282" name="Google Shape;28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1" showMasterSp="0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8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248;p129" id="286" name="Google Shape;28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8" showMasterSp="0">
  <p:cSld name="TITLE_18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5200"/>
              <a:buFont typeface="Montserrat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12" type="sldNum"/>
          </p:nvPr>
        </p:nvSpPr>
        <p:spPr>
          <a:xfrm>
            <a:off x="8472458" y="4669900"/>
            <a:ext cx="393318" cy="380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 showMasterSp="0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/>
          <p:nvPr>
            <p:ph type="title"/>
          </p:nvPr>
        </p:nvSpPr>
        <p:spPr>
          <a:xfrm>
            <a:off x="229874" y="215850"/>
            <a:ext cx="6066301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229874" y="1074799"/>
            <a:ext cx="8442002" cy="3416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5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 type="twoColTx">
  <p:cSld name="TITLE_AND_TWO_COLUMNS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/>
          <p:nvPr>
            <p:ph idx="1" type="body"/>
          </p:nvPr>
        </p:nvSpPr>
        <p:spPr>
          <a:xfrm>
            <a:off x="234974" y="1084225"/>
            <a:ext cx="39471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2" type="body"/>
          </p:nvPr>
        </p:nvSpPr>
        <p:spPr>
          <a:xfrm>
            <a:off x="4678824" y="1084225"/>
            <a:ext cx="410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type="title"/>
          </p:nvPr>
        </p:nvSpPr>
        <p:spPr>
          <a:xfrm>
            <a:off x="229874" y="219649"/>
            <a:ext cx="5772601" cy="7386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 showMasterSp="0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idx="1" type="body"/>
          </p:nvPr>
        </p:nvSpPr>
        <p:spPr>
          <a:xfrm>
            <a:off x="244099" y="2334524"/>
            <a:ext cx="6064801" cy="2615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type="title"/>
          </p:nvPr>
        </p:nvSpPr>
        <p:spPr>
          <a:xfrm>
            <a:off x="214550" y="184300"/>
            <a:ext cx="5953201" cy="1040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None/>
              <a:defRPr/>
            </a:lvl9pPr>
          </a:lstStyle>
          <a:p/>
        </p:txBody>
      </p:sp>
      <p:pic>
        <p:nvPicPr>
          <p:cNvPr descr="Google Shape;33;p89" id="47" name="Google Shape;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50" y="302400"/>
            <a:ext cx="2683775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/>
        </p:nvSpPr>
        <p:spPr>
          <a:xfrm>
            <a:off x="229875" y="176049"/>
            <a:ext cx="6977699" cy="551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</a:pPr>
            <a:r>
              <a:rPr b="0" i="0" lang="en-US" sz="24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План занятия</a:t>
            </a:r>
            <a:endParaRPr/>
          </a:p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229874" y="730150"/>
            <a:ext cx="7443601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  <a:defRPr b="0" i="0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5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hyperlink" Target="https://youtu.be/RxQWOTlGv2M?si=AuA8RlsZbGC8ia1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75.png"/><Relationship Id="rId6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Relationship Id="rId5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1.png"/><Relationship Id="rId4" Type="http://schemas.openxmlformats.org/officeDocument/2006/relationships/image" Target="../media/image69.png"/><Relationship Id="rId5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png"/><Relationship Id="rId4" Type="http://schemas.openxmlformats.org/officeDocument/2006/relationships/hyperlink" Target="https://www.youtube.com/watch?v=ahnGLM-RC1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help.openai.com/en/articles/6654000-best-practices-for-prompt-engineering-with-openai-api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help.openai.com/en/articles/6654000-best-practices-for-prompt-engineering-with-openai-api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pdf/2201.11903.pdf" TargetMode="External"/><Relationship Id="rId4" Type="http://schemas.openxmlformats.org/officeDocument/2006/relationships/hyperlink" Target="https://arxiv.org/pdf/2308.04138.pdf" TargetMode="External"/><Relationship Id="rId5" Type="http://schemas.openxmlformats.org/officeDocument/2006/relationships/hyperlink" Target="https://arxiv.org/pdf/2305.10601.pdf" TargetMode="External"/><Relationship Id="rId6" Type="http://schemas.openxmlformats.org/officeDocument/2006/relationships/hyperlink" Target="https://arxiv.org/pdf/2210.03629.pdf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"/>
          <p:cNvSpPr txBox="1"/>
          <p:nvPr>
            <p:ph type="title"/>
          </p:nvPr>
        </p:nvSpPr>
        <p:spPr>
          <a:xfrm>
            <a:off x="205550" y="181250"/>
            <a:ext cx="5531100" cy="205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</a:pPr>
            <a:r>
              <a:rPr lang="en-US" sz="4000"/>
              <a:t>Задачи генерации в NLP</a:t>
            </a:r>
            <a:endParaRPr/>
          </a:p>
        </p:txBody>
      </p:sp>
      <p:sp>
        <p:nvSpPr>
          <p:cNvPr id="293" name="Google Shape;293;p1"/>
          <p:cNvSpPr txBox="1"/>
          <p:nvPr>
            <p:ph idx="1" type="body"/>
          </p:nvPr>
        </p:nvSpPr>
        <p:spPr>
          <a:xfrm>
            <a:off x="250325" y="4132674"/>
            <a:ext cx="4911300" cy="817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181818"/>
                </a:solidFill>
              </a:rPr>
              <a:t>Сидоров Никита, SberDevices</a:t>
            </a:r>
            <a:endParaRPr/>
          </a:p>
        </p:txBody>
      </p:sp>
      <p:sp>
        <p:nvSpPr>
          <p:cNvPr id="294" name="Google Shape;294;p1"/>
          <p:cNvSpPr txBox="1"/>
          <p:nvPr/>
        </p:nvSpPr>
        <p:spPr>
          <a:xfrm>
            <a:off x="230750" y="1811550"/>
            <a:ext cx="4962000" cy="7809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585858"/>
                </a:solidFill>
                <a:latin typeface="Montserrat"/>
                <a:ea typeface="Montserrat"/>
                <a:cs typeface="Montserrat"/>
                <a:sym typeface="Montserrat"/>
              </a:rPr>
              <a:t>Задача переноса стиля текста и работа с контекстом языковых моделей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 Fine-tuning модели BERT</a:t>
            </a:r>
            <a:endParaRPr/>
          </a:p>
        </p:txBody>
      </p:sp>
      <p:sp>
        <p:nvSpPr>
          <p:cNvPr id="356" name="Google Shape;356;p10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357" name="Google Shape;3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429" y="811928"/>
            <a:ext cx="4357142" cy="418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Извлечение признаков из модели BERT</a:t>
            </a:r>
            <a:endParaRPr/>
          </a:p>
        </p:txBody>
      </p:sp>
      <p:sp>
        <p:nvSpPr>
          <p:cNvPr id="363" name="Google Shape;363;p11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364" name="Google Shape;3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83" y="914565"/>
            <a:ext cx="7508434" cy="414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2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Извлечение признаков из модели BERT</a:t>
            </a:r>
            <a:endParaRPr/>
          </a:p>
        </p:txBody>
      </p:sp>
      <p:sp>
        <p:nvSpPr>
          <p:cNvPr id="370" name="Google Shape;370;p12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371" name="Google Shape;3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741" y="906354"/>
            <a:ext cx="5640518" cy="3933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Style-transfer</a:t>
            </a:r>
            <a:endParaRPr/>
          </a:p>
        </p:txBody>
      </p:sp>
      <p:sp>
        <p:nvSpPr>
          <p:cNvPr id="377" name="Google Shape;377;p13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78" name="Google Shape;378;p13"/>
          <p:cNvSpPr txBox="1"/>
          <p:nvPr>
            <p:ph idx="2" type="body"/>
          </p:nvPr>
        </p:nvSpPr>
        <p:spPr>
          <a:xfrm>
            <a:off x="452437" y="1854599"/>
            <a:ext cx="4005159" cy="14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Задача переноса стиля достаточно понятна для области компьютерного зрения или обработки звуков, однако для текста все не так однозначно</a:t>
            </a:r>
            <a:endParaRPr/>
          </a:p>
        </p:txBody>
      </p:sp>
      <p:pic>
        <p:nvPicPr>
          <p:cNvPr descr="Изображение" id="379" name="Google Shape;3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157" y="1226193"/>
            <a:ext cx="4236931" cy="269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Text-style transfer</a:t>
            </a:r>
            <a:endParaRPr/>
          </a:p>
        </p:txBody>
      </p:sp>
      <p:sp>
        <p:nvSpPr>
          <p:cNvPr id="385" name="Google Shape;385;p14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86" name="Google Shape;386;p14"/>
          <p:cNvSpPr txBox="1"/>
          <p:nvPr>
            <p:ph idx="2" type="body"/>
          </p:nvPr>
        </p:nvSpPr>
        <p:spPr>
          <a:xfrm>
            <a:off x="452437" y="1593188"/>
            <a:ext cx="5608871" cy="2437428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Стиль текста - это определенная система употребления языковых средств и способов их организации.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 стилю можно отнести как разновидность речевого акта (газетная вырезка, научная статья, ораторская речь), так и индивидуальные особенности людей или даже национальные и  этнические вариации. </a:t>
            </a:r>
            <a:endParaRPr/>
          </a:p>
        </p:txBody>
      </p:sp>
      <p:pic>
        <p:nvPicPr>
          <p:cNvPr descr="Изображение" id="387" name="Google Shape;3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228" y="1648409"/>
            <a:ext cx="2831578" cy="1846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Стиль в NLP</a:t>
            </a:r>
            <a:endParaRPr/>
          </a:p>
        </p:txBody>
      </p:sp>
      <p:sp>
        <p:nvSpPr>
          <p:cNvPr id="393" name="Google Shape;393;p15"/>
          <p:cNvSpPr txBox="1"/>
          <p:nvPr>
            <p:ph idx="2" type="body"/>
          </p:nvPr>
        </p:nvSpPr>
        <p:spPr>
          <a:xfrm>
            <a:off x="376554" y="1223255"/>
            <a:ext cx="4098160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Размеченный корпус данных, агрегированный в рамках единой семантической категории:</a:t>
            </a:r>
            <a:endParaRPr/>
          </a:p>
          <a:p>
            <a:pPr indent="-180473" lvl="0" marL="180473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стиль </a:t>
            </a:r>
            <a:endParaRPr/>
          </a:p>
          <a:p>
            <a:pPr indent="-180473" lvl="0" marL="180473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тональность</a:t>
            </a:r>
            <a:endParaRPr/>
          </a:p>
          <a:p>
            <a:pPr indent="-180473" lvl="0" marL="180473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субъективного взгляда на что-либо</a:t>
            </a:r>
            <a:endParaRPr/>
          </a:p>
          <a:p>
            <a:pPr indent="-180473" lvl="0" marL="180473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итд</a:t>
            </a:r>
            <a:endParaRPr/>
          </a:p>
        </p:txBody>
      </p:sp>
      <p:pic>
        <p:nvPicPr>
          <p:cNvPr descr="вставленный-фильм.png" id="394" name="Google Shape;3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816" y="1095470"/>
            <a:ext cx="4722529" cy="295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Где это применимо</a:t>
            </a:r>
            <a:endParaRPr/>
          </a:p>
        </p:txBody>
      </p:sp>
      <p:sp>
        <p:nvSpPr>
          <p:cNvPr id="400" name="Google Shape;400;p16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01" name="Google Shape;401;p16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Аугментация текстов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Копирайтерство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Персонализация виртуальных ассистентов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Адоптация текстов под аудитории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 контента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Text-style transfer, способы решения</a:t>
            </a:r>
            <a:endParaRPr/>
          </a:p>
        </p:txBody>
      </p:sp>
      <p:sp>
        <p:nvSpPr>
          <p:cNvPr id="407" name="Google Shape;407;p17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08" name="Google Shape;408;p17"/>
          <p:cNvSpPr txBox="1"/>
          <p:nvPr>
            <p:ph idx="2" type="body"/>
          </p:nvPr>
        </p:nvSpPr>
        <p:spPr>
          <a:xfrm>
            <a:off x="452437" y="1593188"/>
            <a:ext cx="3457113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Как было: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Keyword replacement 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Back-translation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RL</a:t>
            </a:r>
            <a:endParaRPr/>
          </a:p>
        </p:txBody>
      </p:sp>
      <p:sp>
        <p:nvSpPr>
          <p:cNvPr id="409" name="Google Shape;409;p17"/>
          <p:cNvSpPr txBox="1"/>
          <p:nvPr/>
        </p:nvSpPr>
        <p:spPr>
          <a:xfrm>
            <a:off x="5160923" y="1593188"/>
            <a:ext cx="3457113" cy="126409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Как стало:</a:t>
            </a:r>
            <a:endParaRPr/>
          </a:p>
          <a:p>
            <a:pPr indent="-2794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prompt LLM </a:t>
            </a:r>
            <a:endParaRPr/>
          </a:p>
          <a:p>
            <a:pPr indent="-279400" lvl="0" marL="45720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Fine-tune LLM</a:t>
            </a:r>
            <a:endParaRPr/>
          </a:p>
        </p:txBody>
      </p:sp>
      <p:pic>
        <p:nvPicPr>
          <p:cNvPr descr="Изображение" id="410" name="Google Shape;4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2527" y="2874377"/>
            <a:ext cx="2843042" cy="1599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411" name="Google Shape;4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9219" y="3550653"/>
            <a:ext cx="1543806" cy="549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412" name="Google Shape;41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4740" y="3324712"/>
            <a:ext cx="8509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413" name="Google Shape;4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1992" y="3209906"/>
            <a:ext cx="613106" cy="336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414" name="Google Shape;41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4142" y="2896244"/>
            <a:ext cx="787401" cy="4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/>
          </a:p>
        </p:txBody>
      </p:sp>
      <p:sp>
        <p:nvSpPr>
          <p:cNvPr id="420" name="Google Shape;420;p18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21" name="Google Shape;421;p18"/>
          <p:cNvSpPr txBox="1"/>
          <p:nvPr>
            <p:ph idx="2" type="body"/>
          </p:nvPr>
        </p:nvSpPr>
        <p:spPr>
          <a:xfrm>
            <a:off x="1905977" y="3562082"/>
            <a:ext cx="1762769" cy="132630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095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50"/>
              <a:t>BLEU</a:t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50"/>
              <a:t>ROUGE</a:t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50"/>
              <a:t>BERT-score</a:t>
            </a:r>
            <a:endParaRPr/>
          </a:p>
          <a:p>
            <a:pPr indent="-20955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US" sz="1350"/>
              <a:t>LABSE-score</a:t>
            </a:r>
            <a:endParaRPr/>
          </a:p>
        </p:txBody>
      </p:sp>
      <p:sp>
        <p:nvSpPr>
          <p:cNvPr id="422" name="Google Shape;422;p18"/>
          <p:cNvSpPr/>
          <p:nvPr/>
        </p:nvSpPr>
        <p:spPr>
          <a:xfrm>
            <a:off x="3937000" y="1936750"/>
            <a:ext cx="1388977" cy="51190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Метрики</a:t>
            </a:r>
            <a:endParaRPr/>
          </a:p>
        </p:txBody>
      </p:sp>
      <p:sp>
        <p:nvSpPr>
          <p:cNvPr id="423" name="Google Shape;423;p18"/>
          <p:cNvSpPr/>
          <p:nvPr/>
        </p:nvSpPr>
        <p:spPr>
          <a:xfrm>
            <a:off x="1920282" y="2885239"/>
            <a:ext cx="1388977" cy="51190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Автоматические</a:t>
            </a:r>
            <a:endParaRPr/>
          </a:p>
        </p:txBody>
      </p:sp>
      <p:sp>
        <p:nvSpPr>
          <p:cNvPr id="424" name="Google Shape;424;p18"/>
          <p:cNvSpPr/>
          <p:nvPr/>
        </p:nvSpPr>
        <p:spPr>
          <a:xfrm>
            <a:off x="5898385" y="2885239"/>
            <a:ext cx="1270001" cy="51190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Ручные</a:t>
            </a:r>
            <a:endParaRPr/>
          </a:p>
        </p:txBody>
      </p:sp>
      <p:cxnSp>
        <p:nvCxnSpPr>
          <p:cNvPr id="425" name="Google Shape;425;p18"/>
          <p:cNvCxnSpPr/>
          <p:nvPr/>
        </p:nvCxnSpPr>
        <p:spPr>
          <a:xfrm>
            <a:off x="4581477" y="2465112"/>
            <a:ext cx="1986340" cy="39176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26" name="Google Shape;426;p18"/>
          <p:cNvCxnSpPr/>
          <p:nvPr/>
        </p:nvCxnSpPr>
        <p:spPr>
          <a:xfrm flipH="1">
            <a:off x="2619455" y="2465622"/>
            <a:ext cx="1958412" cy="39388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27" name="Google Shape;427;p18"/>
          <p:cNvSpPr txBox="1"/>
          <p:nvPr/>
        </p:nvSpPr>
        <p:spPr>
          <a:xfrm>
            <a:off x="5765827" y="3562082"/>
            <a:ext cx="1762769" cy="132630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3175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00"/>
              <a:buFont typeface="Helvetica Neue"/>
              <a:buChar char="●"/>
            </a:pPr>
            <a:r>
              <a:rPr b="0" i="0" lang="en-US" sz="15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Краудсорсинг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Автоматические метрики</a:t>
            </a:r>
            <a:endParaRPr/>
          </a:p>
        </p:txBody>
      </p:sp>
      <p:sp>
        <p:nvSpPr>
          <p:cNvPr id="433" name="Google Shape;433;p19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34" name="Google Shape;434;p19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BERT-score - вычисляет оценку сходства для каждого токене в предложении-кандидате с каждым токеном в контрольном предложении.</a:t>
            </a:r>
            <a:endParaRPr/>
          </a:p>
        </p:txBody>
      </p:sp>
      <p:pic>
        <p:nvPicPr>
          <p:cNvPr descr="вставленный-фильм.png" id="435" name="Google Shape;4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718" y="2522883"/>
            <a:ext cx="7608564" cy="185745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9"/>
          <p:cNvSpPr txBox="1"/>
          <p:nvPr/>
        </p:nvSpPr>
        <p:spPr>
          <a:xfrm>
            <a:off x="5886438" y="4578834"/>
            <a:ext cx="2796817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https://arxiv.org/pdf/1904.09675.pdf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"/>
          <p:cNvSpPr txBox="1"/>
          <p:nvPr>
            <p:ph idx="1" type="body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Рассмотрим модель BERT и как ее обучали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Познакомимся с задачей рерайтинга и метриками для ее оценки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Разберем методы позиционного кодирования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Разберем что такое контекст языковых моделей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Систематизируем знания о промпт-инжиниринге</a:t>
            </a:r>
            <a:endParaRPr/>
          </a:p>
        </p:txBody>
      </p:sp>
      <p:sp>
        <p:nvSpPr>
          <p:cNvPr id="300" name="Google Shape;300;p2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</a:pPr>
            <a:r>
              <a:rPr lang="en-US" sz="2400"/>
              <a:t>Цели занятия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Автоматические метрики</a:t>
            </a:r>
            <a:endParaRPr/>
          </a:p>
        </p:txBody>
      </p:sp>
      <p:sp>
        <p:nvSpPr>
          <p:cNvPr id="442" name="Google Shape;442;p20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43" name="Google Shape;443;p20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LaBSE-score - вычисляет оценку сходства векторных представлений из модели, обучавшейся хорошо разделять разные предложения и приближать вектора для похожих предложений (даже на разных языках).</a:t>
            </a:r>
            <a:endParaRPr/>
          </a:p>
        </p:txBody>
      </p:sp>
      <p:pic>
        <p:nvPicPr>
          <p:cNvPr descr="вставленный-фильм.png" id="444" name="Google Shape;4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318" y="2545206"/>
            <a:ext cx="3379364" cy="21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0"/>
          <p:cNvSpPr txBox="1"/>
          <p:nvPr/>
        </p:nvSpPr>
        <p:spPr>
          <a:xfrm>
            <a:off x="5966049" y="4677688"/>
            <a:ext cx="2796816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https://arxiv.org/pdf/2007.01852.pdf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1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/>
          </a:p>
        </p:txBody>
      </p:sp>
      <p:sp>
        <p:nvSpPr>
          <p:cNvPr id="451" name="Google Shape;451;p21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52" name="Google Shape;452;p21"/>
          <p:cNvSpPr txBox="1"/>
          <p:nvPr>
            <p:ph idx="2" type="body"/>
          </p:nvPr>
        </p:nvSpPr>
        <p:spPr>
          <a:xfrm>
            <a:off x="452399" y="1602674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Также можно рано или поздно добавлять от полу-ручные разметки к автоматическим (обучить классификатор на разметке), но ее все равно нужно будет валидировать людьми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2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Иерархия метрик</a:t>
            </a:r>
            <a:endParaRPr/>
          </a:p>
        </p:txBody>
      </p:sp>
      <p:sp>
        <p:nvSpPr>
          <p:cNvPr id="458" name="Google Shape;458;p22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59" name="Google Shape;459;p22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65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вставленный-фильм.png" id="460" name="Google Shape;4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6678" y="882769"/>
            <a:ext cx="5350644" cy="400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2"/>
          <p:cNvSpPr txBox="1"/>
          <p:nvPr/>
        </p:nvSpPr>
        <p:spPr>
          <a:xfrm>
            <a:off x="6362243" y="4702145"/>
            <a:ext cx="2610422" cy="17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Helvetica Neue"/>
              <a:buNone/>
            </a:pPr>
            <a:r>
              <a:rPr b="0" i="0" lang="en-US" sz="1200" u="sng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митап ODS Reliable ML про метрики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Позиционное кодирование</a:t>
            </a:r>
            <a:endParaRPr/>
          </a:p>
        </p:txBody>
      </p:sp>
      <p:sp>
        <p:nvSpPr>
          <p:cNvPr id="467" name="Google Shape;467;p23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68" name="Google Shape;468;p23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65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вставленный-фильм.png" id="469" name="Google Shape;4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789" y="967428"/>
            <a:ext cx="2844422" cy="400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475" name="Google Shape;475;p24"/>
          <p:cNvSpPr txBox="1"/>
          <p:nvPr>
            <p:ph idx="2" type="body"/>
          </p:nvPr>
        </p:nvSpPr>
        <p:spPr>
          <a:xfrm>
            <a:off x="452437" y="1593188"/>
            <a:ext cx="8239202" cy="1444369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Авторами архитектуры Transfomer был предложен метод, в котором позицинонная информация кодировалась векторами, по одному на каждую позицию. Эти вектора просто прибавляются к исходному эмбедингу. В оригинальной статье нет необходимости выучивать это представление, так ка использовались тригонометрические вектора.</a:t>
            </a:r>
            <a:endParaRPr/>
          </a:p>
        </p:txBody>
      </p:sp>
      <p:sp>
        <p:nvSpPr>
          <p:cNvPr id="476" name="Google Shape;476;p24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Позиционное кодирование</a:t>
            </a:r>
            <a:endParaRPr/>
          </a:p>
        </p:txBody>
      </p:sp>
      <p:pic>
        <p:nvPicPr>
          <p:cNvPr descr="вставленный-фильм.png" id="477" name="Google Shape;4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967" y="2976158"/>
            <a:ext cx="1343579" cy="2026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478" name="Google Shape;4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7947" y="3688632"/>
            <a:ext cx="1491284" cy="60190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4"/>
          <p:cNvSpPr txBox="1"/>
          <p:nvPr/>
        </p:nvSpPr>
        <p:spPr>
          <a:xfrm>
            <a:off x="5223633" y="3469665"/>
            <a:ext cx="2617240" cy="1039838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None/>
            </a:pP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где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None/>
            </a:pPr>
            <a:r>
              <a:rPr b="0" i="1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sin</a:t>
            </a: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 - для четных позиций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None/>
            </a:pPr>
            <a:r>
              <a:rPr b="0" i="1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cos</a:t>
            </a: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 - для нечетных позиций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Позиционное кодирование</a:t>
            </a:r>
            <a:endParaRPr/>
          </a:p>
        </p:txBody>
      </p:sp>
      <p:sp>
        <p:nvSpPr>
          <p:cNvPr id="485" name="Google Shape;485;p25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Изображение" id="486" name="Google Shape;4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179" y="1310903"/>
            <a:ext cx="4177642" cy="792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487" name="Google Shape;4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2777" y="2173327"/>
            <a:ext cx="5178446" cy="275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Позиционное кодирование</a:t>
            </a:r>
            <a:endParaRPr/>
          </a:p>
        </p:txBody>
      </p:sp>
      <p:sp>
        <p:nvSpPr>
          <p:cNvPr id="493" name="Google Shape;493;p26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Изображение" id="494" name="Google Shape;4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179" y="1310903"/>
            <a:ext cx="4177642" cy="792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495" name="Google Shape;4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377" y="2173327"/>
            <a:ext cx="4823246" cy="285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Позиционное кодирование</a:t>
            </a:r>
            <a:endParaRPr/>
          </a:p>
        </p:txBody>
      </p:sp>
      <p:sp>
        <p:nvSpPr>
          <p:cNvPr id="501" name="Google Shape;501;p27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Изображение" id="502" name="Google Shape;5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341" y="1106684"/>
            <a:ext cx="6064294" cy="293013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7"/>
          <p:cNvSpPr txBox="1"/>
          <p:nvPr/>
        </p:nvSpPr>
        <p:spPr>
          <a:xfrm>
            <a:off x="452399" y="4201386"/>
            <a:ext cx="8239202" cy="8535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128-мерное позиционное кодирование для предложения длиной 50 токенов. Каждая строка представляет вектор эмбединга для конкретной позиции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Виды позиционного кодирования</a:t>
            </a:r>
            <a:endParaRPr/>
          </a:p>
        </p:txBody>
      </p:sp>
      <p:sp>
        <p:nvSpPr>
          <p:cNvPr id="509" name="Google Shape;509;p28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10" name="Google Shape;510;p28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Абсолютное позиционное кодирование (считаем позицию для каждого токене отдельно)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Относительное позиционное кодирование (считаем относительную позицию двух токенов между собой)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Возвращаемся к нашему Self-Attention</a:t>
            </a:r>
            <a:endParaRPr/>
          </a:p>
        </p:txBody>
      </p:sp>
      <p:sp>
        <p:nvSpPr>
          <p:cNvPr id="516" name="Google Shape;516;p29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17" name="Google Shape;517;p29"/>
          <p:cNvSpPr txBox="1"/>
          <p:nvPr>
            <p:ph idx="2" type="body"/>
          </p:nvPr>
        </p:nvSpPr>
        <p:spPr>
          <a:xfrm>
            <a:off x="3666698" y="1966713"/>
            <a:ext cx="1810604" cy="3507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или по другому</a:t>
            </a:r>
            <a:endParaRPr/>
          </a:p>
        </p:txBody>
      </p:sp>
      <p:pic>
        <p:nvPicPr>
          <p:cNvPr descr="вставленный-фильм.png" id="518" name="Google Shape;5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0" y="1209382"/>
            <a:ext cx="4318000" cy="69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19" name="Google Shape;51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0297" y="2472707"/>
            <a:ext cx="2603406" cy="809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20" name="Google Shape;52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4757" y="3342013"/>
            <a:ext cx="3371962" cy="770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21" name="Google Shape;52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72453" y="4181900"/>
            <a:ext cx="1956570" cy="7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"/>
          <p:cNvSpPr txBox="1"/>
          <p:nvPr>
            <p:ph idx="1" type="body"/>
          </p:nvPr>
        </p:nvSpPr>
        <p:spPr>
          <a:xfrm>
            <a:off x="229875" y="730150"/>
            <a:ext cx="7443600" cy="3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Задача рерайтинга текстов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для рерайтинга, и почему их иногда нужно много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Методы позиционного кодирования информации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 языковых моделей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Системный подход к промпт-инжинирингу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Относительное позиционное кодирование</a:t>
            </a:r>
            <a:endParaRPr/>
          </a:p>
        </p:txBody>
      </p:sp>
      <p:sp>
        <p:nvSpPr>
          <p:cNvPr id="527" name="Google Shape;527;p30"/>
          <p:cNvSpPr txBox="1"/>
          <p:nvPr>
            <p:ph idx="2" type="body"/>
          </p:nvPr>
        </p:nvSpPr>
        <p:spPr>
          <a:xfrm>
            <a:off x="452399" y="1245449"/>
            <a:ext cx="8239202" cy="75704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Helvetica Neue"/>
              <a:buNone/>
            </a:pPr>
            <a:r>
              <a:rPr lang="en-US" sz="1745"/>
              <a:t>Первая идея которая возникла по относительному позиционному кодированию относилась к добавлению слагаемого, отвечающего за разницу позиций.</a:t>
            </a:r>
            <a:endParaRPr/>
          </a:p>
        </p:txBody>
      </p:sp>
      <p:sp>
        <p:nvSpPr>
          <p:cNvPr id="528" name="Google Shape;528;p30"/>
          <p:cNvSpPr txBox="1"/>
          <p:nvPr/>
        </p:nvSpPr>
        <p:spPr>
          <a:xfrm>
            <a:off x="4138326" y="2753106"/>
            <a:ext cx="867349" cy="3507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вместо</a:t>
            </a:r>
            <a:endParaRPr/>
          </a:p>
        </p:txBody>
      </p:sp>
      <p:pic>
        <p:nvPicPr>
          <p:cNvPr descr="вставленный-фильм.png" id="529" name="Google Shape;5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297" y="3141007"/>
            <a:ext cx="2603406" cy="809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30" name="Google Shape;5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224" y="1996341"/>
            <a:ext cx="3460533" cy="953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31" name="Google Shape;53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479" y="2193228"/>
            <a:ext cx="2746297" cy="75704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0"/>
          <p:cNvSpPr txBox="1"/>
          <p:nvPr/>
        </p:nvSpPr>
        <p:spPr>
          <a:xfrm>
            <a:off x="607856" y="4141204"/>
            <a:ext cx="8239201" cy="75704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None/>
            </a:pPr>
            <a:r>
              <a:rPr b="0" i="0" lang="en-US" sz="1745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Для эффективности, эти смещения пробрасываются на все головы. Также считаются не точные разницы позиций, а берется clip до определенной позиции.</a:t>
            </a:r>
            <a:endParaRPr/>
          </a:p>
        </p:txBody>
      </p:sp>
      <p:sp>
        <p:nvSpPr>
          <p:cNvPr id="533" name="Google Shape;533;p30"/>
          <p:cNvSpPr txBox="1"/>
          <p:nvPr/>
        </p:nvSpPr>
        <p:spPr>
          <a:xfrm>
            <a:off x="5914895" y="4787514"/>
            <a:ext cx="2796816" cy="19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https://arxiv.org/pdf/1803.02155.pdf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Относительное позиционное кодирование в Т5</a:t>
            </a:r>
            <a:endParaRPr/>
          </a:p>
        </p:txBody>
      </p:sp>
      <p:sp>
        <p:nvSpPr>
          <p:cNvPr id="539" name="Google Shape;539;p31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40" name="Google Shape;540;p31"/>
          <p:cNvSpPr txBox="1"/>
          <p:nvPr>
            <p:ph idx="2" type="body"/>
          </p:nvPr>
        </p:nvSpPr>
        <p:spPr>
          <a:xfrm>
            <a:off x="367068" y="3736906"/>
            <a:ext cx="8239201" cy="1133508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Скаляры соответствуют различным расстояниям-отступам . Всего скаляров 32, они в логарифмической шкале покрывают 128 отступов, т.е. близкие к 0 соседние отступы кодируются разными скалярами, а далёкие могут кодироваться одним</a:t>
            </a:r>
            <a:endParaRPr/>
          </a:p>
        </p:txBody>
      </p:sp>
      <p:pic>
        <p:nvPicPr>
          <p:cNvPr descr="2db9bee14ce401fd610253035b6ddfe3.svg" id="541" name="Google Shape;5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68" y="3736906"/>
            <a:ext cx="584399" cy="239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542" name="Google Shape;54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362" y="2288678"/>
            <a:ext cx="6683276" cy="90824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1"/>
          <p:cNvSpPr txBox="1"/>
          <p:nvPr/>
        </p:nvSpPr>
        <p:spPr>
          <a:xfrm>
            <a:off x="452399" y="1330663"/>
            <a:ext cx="8239202" cy="67620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этой модели позиционная информация кодируется скаляром, который прибавляется к  перед softmax.</a:t>
            </a:r>
            <a:endParaRPr/>
          </a:p>
        </p:txBody>
      </p:sp>
      <p:pic>
        <p:nvPicPr>
          <p:cNvPr descr="7a1264cd279b963622ffed361b26817d.svg" id="544" name="Google Shape;5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99" y="1330663"/>
            <a:ext cx="233364" cy="18494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1"/>
          <p:cNvSpPr txBox="1"/>
          <p:nvPr/>
        </p:nvSpPr>
        <p:spPr>
          <a:xfrm>
            <a:off x="5971807" y="4730601"/>
            <a:ext cx="2796817" cy="19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https://arxiv.org/pdf/1910.10683.pdf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Rotary Positional Encoding (RoPE)</a:t>
            </a:r>
            <a:endParaRPr/>
          </a:p>
        </p:txBody>
      </p:sp>
      <p:sp>
        <p:nvSpPr>
          <p:cNvPr id="551" name="Google Shape;551;p32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52" name="Google Shape;552;p32"/>
          <p:cNvSpPr txBox="1"/>
          <p:nvPr>
            <p:ph idx="2" type="body"/>
          </p:nvPr>
        </p:nvSpPr>
        <p:spPr>
          <a:xfrm>
            <a:off x="452437" y="1593188"/>
            <a:ext cx="8239202" cy="83967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Вместо добавления относительной позиционной составляющей в векторы в этом методе осуществляется поворот векторов на угол θ.</a:t>
            </a:r>
            <a:endParaRPr/>
          </a:p>
        </p:txBody>
      </p:sp>
      <p:pic>
        <p:nvPicPr>
          <p:cNvPr descr="вставленный-фильм.png" id="553" name="Google Shape;5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6077" y="2544511"/>
            <a:ext cx="2374901" cy="213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2"/>
          <p:cNvSpPr txBox="1"/>
          <p:nvPr/>
        </p:nvSpPr>
        <p:spPr>
          <a:xfrm>
            <a:off x="452399" y="2668736"/>
            <a:ext cx="6008188" cy="188515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94"/>
              <a:buFont typeface="Montserrat"/>
              <a:buNone/>
            </a:pPr>
            <a:r>
              <a:rPr b="0" i="0" lang="en-US" sz="1494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Преимущества:</a:t>
            </a:r>
            <a:endParaRPr/>
          </a:p>
          <a:p>
            <a:pPr indent="-189737" lvl="0" marL="189737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494"/>
              <a:buFont typeface="Montserrat"/>
              <a:buChar char="•"/>
            </a:pPr>
            <a:r>
              <a:rPr b="0" i="0" lang="en-US" sz="1494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Улучшается стабильность векторов</a:t>
            </a:r>
            <a:endParaRPr/>
          </a:p>
          <a:p>
            <a:pPr indent="-189737" lvl="0" marL="189737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494"/>
              <a:buFont typeface="Montserrat"/>
              <a:buChar char="•"/>
            </a:pPr>
            <a:r>
              <a:rPr b="0" i="0" lang="en-US" sz="1494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Если два слова, сохраняют одинаковое относительное расстояние в разных контекстах, их вектора поворачиваются на одинаковые углы. Следовательно угол и скальное произведение этих векторов остается постоянным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Rotary Positional Encoding (RoPE)</a:t>
            </a:r>
            <a:endParaRPr/>
          </a:p>
        </p:txBody>
      </p:sp>
      <p:sp>
        <p:nvSpPr>
          <p:cNvPr id="560" name="Google Shape;560;p33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61" name="Google Shape;561;p33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None/>
            </a:pPr>
            <a:r>
              <a:rPr lang="en-US" sz="1745"/>
              <a:t>Метод добавления позиционной информарции, который не добавляет в модель дополнительные обучаемый параметры. В RoPE Query и Key вектора независимо модифицируются для обогащения позиционной информацией.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81818"/>
              </a:buClr>
              <a:buSzPts val="1746"/>
              <a:buFont typeface="Montserrat"/>
              <a:buNone/>
            </a:pPr>
            <a:r>
              <a:t/>
            </a:r>
            <a:endParaRPr sz="1745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None/>
            </a:pPr>
            <a:r>
              <a:rPr lang="en-US" sz="1745"/>
              <a:t>Современные модели, в которых используется RoPE:</a:t>
            </a:r>
            <a:endParaRPr/>
          </a:p>
          <a:p>
            <a:pPr indent="-175059" lvl="0" marL="175059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Char char="•"/>
            </a:pPr>
            <a:r>
              <a:rPr lang="en-US" sz="1745"/>
              <a:t>Llama 1/2</a:t>
            </a:r>
            <a:endParaRPr/>
          </a:p>
          <a:p>
            <a:pPr indent="-175059" lvl="0" marL="175059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Char char="•"/>
            </a:pPr>
            <a:r>
              <a:rPr lang="en-US" sz="1745"/>
              <a:t>Falcon</a:t>
            </a:r>
            <a:endParaRPr/>
          </a:p>
          <a:p>
            <a:pPr indent="-175059" lvl="0" marL="175059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Montserrat"/>
              <a:buChar char="•"/>
            </a:pPr>
            <a:r>
              <a:rPr lang="en-US" sz="1745"/>
              <a:t>Mistral</a:t>
            </a:r>
            <a:endParaRPr/>
          </a:p>
        </p:txBody>
      </p:sp>
      <p:pic>
        <p:nvPicPr>
          <p:cNvPr descr="Изображение" id="562" name="Google Shape;5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131" y="3757950"/>
            <a:ext cx="5353738" cy="905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Rotary Positional Encoding (RoPE)</a:t>
            </a:r>
            <a:endParaRPr/>
          </a:p>
        </p:txBody>
      </p:sp>
      <p:sp>
        <p:nvSpPr>
          <p:cNvPr id="568" name="Google Shape;568;p34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69" name="Google Shape;569;p34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65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0" i="0" sz="1800" u="none" cap="none" strike="noStrike">
              <a:solidFill>
                <a:srgbClr val="1818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RoPE.gif" id="570" name="Google Shape;5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498" y="980893"/>
            <a:ext cx="5035004" cy="382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4"/>
          <p:cNvSpPr txBox="1"/>
          <p:nvPr/>
        </p:nvSpPr>
        <p:spPr>
          <a:xfrm>
            <a:off x="5763127" y="4847020"/>
            <a:ext cx="2796817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https://arxiv.org/pdf/2104.09864.pdf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AliBi Positional Encoding</a:t>
            </a:r>
            <a:endParaRPr/>
          </a:p>
        </p:txBody>
      </p:sp>
      <p:sp>
        <p:nvSpPr>
          <p:cNvPr id="577" name="Google Shape;577;p35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78" name="Google Shape;578;p35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Вместо добавления позиционных эмбеддингов или репараметризации подсчёта внимания к  добавляется скаляр. Но в отличие от T5 скаляры не обучаются и представляют собой произведение , где  — заданное на старте число, своё для каждой головы и общее для слоёв. Например, для 8 голов это могут быть . </a:t>
            </a:r>
            <a:endParaRPr/>
          </a:p>
        </p:txBody>
      </p:sp>
      <p:pic>
        <p:nvPicPr>
          <p:cNvPr descr="7a1264cd279b963622ffed361b26817d.svg" id="579" name="Google Shape;5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7" y="1593188"/>
            <a:ext cx="233364" cy="184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0cedcfae9b32bdd9630448e1c8b84a2.svg" id="580" name="Google Shape;5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37" y="1593188"/>
            <a:ext cx="770534" cy="239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2630c2b843464b72f188bb6dfa8c59.svg" id="581" name="Google Shape;5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437" y="1593188"/>
            <a:ext cx="185937" cy="130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3fa6b072ae3cac58e93ffb22db4941a.svg" id="582" name="Google Shape;5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437" y="1593188"/>
            <a:ext cx="1401368" cy="49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83" name="Google Shape;58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4129555"/>
            <a:ext cx="6210300" cy="46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6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AliBi Positional Encoding</a:t>
            </a:r>
            <a:endParaRPr/>
          </a:p>
        </p:txBody>
      </p:sp>
      <p:sp>
        <p:nvSpPr>
          <p:cNvPr id="589" name="Google Shape;589;p36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590" name="Google Shape;590;p36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Вместо добавления позиционных эмбеддингов или репараметризации подсчёта внимания к  добавляется скаляр. Но в отличие от T5 скаляры не обучаются и представляют собой произведение , где  — заданное на старте число, своё для каждой головы и общее для слоёв. Например, для 8 голов это могут быть . Обычно используют один и тот же шаг, в статье авторы предлагают стартовать с </a:t>
            </a:r>
            <a:endParaRPr/>
          </a:p>
        </p:txBody>
      </p:sp>
      <p:pic>
        <p:nvPicPr>
          <p:cNvPr descr="7a1264cd279b963622ffed361b26817d.svg" id="591" name="Google Shape;5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7" y="1593188"/>
            <a:ext cx="233364" cy="184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0cedcfae9b32bdd9630448e1c8b84a2.svg" id="592" name="Google Shape;5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37" y="1593188"/>
            <a:ext cx="770534" cy="239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2630c2b843464b72f188bb6dfa8c59.svg" id="593" name="Google Shape;59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437" y="1593188"/>
            <a:ext cx="185937" cy="130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3fa6b072ae3cac58e93ffb22db4941a.svg" id="594" name="Google Shape;59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437" y="1593188"/>
            <a:ext cx="1401368" cy="49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95" name="Google Shape;59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4129555"/>
            <a:ext cx="6210300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596" name="Google Shape;596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14048" y="3146359"/>
            <a:ext cx="596901" cy="4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AliBi Positional Encoding</a:t>
            </a:r>
            <a:endParaRPr/>
          </a:p>
        </p:txBody>
      </p:sp>
      <p:sp>
        <p:nvSpPr>
          <p:cNvPr id="602" name="Google Shape;602;p37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Изображение" id="603" name="Google Shape;6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146" y="1691053"/>
            <a:ext cx="6907708" cy="294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AliBi Positional Encoding</a:t>
            </a:r>
            <a:endParaRPr/>
          </a:p>
        </p:txBody>
      </p:sp>
      <p:sp>
        <p:nvSpPr>
          <p:cNvPr id="609" name="Google Shape;609;p38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610" name="Google Shape;6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653" y="2527631"/>
            <a:ext cx="5398960" cy="216296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8"/>
          <p:cNvSpPr txBox="1"/>
          <p:nvPr/>
        </p:nvSpPr>
        <p:spPr>
          <a:xfrm>
            <a:off x="452437" y="1593188"/>
            <a:ext cx="8239202" cy="98874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 статье авторы заявляют, что метод показал хорошую способность к обобщению на последовательностях с большей длиной, чем на обучении, что видно на картинках.</a:t>
            </a:r>
            <a:endParaRPr/>
          </a:p>
        </p:txBody>
      </p:sp>
      <p:sp>
        <p:nvSpPr>
          <p:cNvPr id="612" name="Google Shape;612;p38"/>
          <p:cNvSpPr txBox="1"/>
          <p:nvPr/>
        </p:nvSpPr>
        <p:spPr>
          <a:xfrm>
            <a:off x="237960" y="2934559"/>
            <a:ext cx="3240207" cy="1460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None/>
            </a:pP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Модели, которые используют AliBi:</a:t>
            </a:r>
            <a:endParaRPr/>
          </a:p>
          <a:p>
            <a:pPr indent="-151597" lvl="0" marL="151597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Char char="•"/>
            </a:pP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MPT</a:t>
            </a:r>
            <a:endParaRPr/>
          </a:p>
          <a:p>
            <a:pPr indent="-151597" lvl="0" marL="151597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Char char="•"/>
            </a:pP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BLOOM</a:t>
            </a:r>
            <a:endParaRPr/>
          </a:p>
          <a:p>
            <a:pPr indent="-151597" lvl="0" marL="151597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81818"/>
              </a:buClr>
              <a:buSzPts val="1512"/>
              <a:buFont typeface="Montserrat"/>
              <a:buChar char="•"/>
            </a:pPr>
            <a:r>
              <a:rPr b="0" i="0" lang="en-US" sz="1512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BloombergGPT</a:t>
            </a:r>
            <a:endParaRPr/>
          </a:p>
        </p:txBody>
      </p:sp>
      <p:sp>
        <p:nvSpPr>
          <p:cNvPr id="613" name="Google Shape;613;p38"/>
          <p:cNvSpPr txBox="1"/>
          <p:nvPr/>
        </p:nvSpPr>
        <p:spPr>
          <a:xfrm>
            <a:off x="5574381" y="4740087"/>
            <a:ext cx="2984600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https://arxiv.org/pdf/2108.12409v2.pdf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 языковых моделей</a:t>
            </a:r>
            <a:endParaRPr/>
          </a:p>
        </p:txBody>
      </p:sp>
      <p:sp>
        <p:nvSpPr>
          <p:cNvPr id="619" name="Google Shape;619;p39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20" name="Google Shape;620;p39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 - информация, которую использует модель для понимания или генерации текста. Он представляет из себя последовательность токенов, которые могут быть обработаны моделью.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Механизм Self-Attention позволяет корректно учитывать эту информацию и обрабатывать ее.</a:t>
            </a:r>
            <a:endParaRPr/>
          </a:p>
        </p:txBody>
      </p:sp>
      <p:pic>
        <p:nvPicPr>
          <p:cNvPr descr="вставленный-фильм.png" id="621" name="Google Shape;6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100" y="3749899"/>
            <a:ext cx="3987800" cy="5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BERT pretraining</a:t>
            </a:r>
            <a:endParaRPr/>
          </a:p>
        </p:txBody>
      </p:sp>
      <p:sp>
        <p:nvSpPr>
          <p:cNvPr id="311" name="Google Shape;311;p4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12" name="Google Shape;312;p4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Языковая модель BERT предобучалась на большом корпусе данных решая две задачи: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Masked Language modelling 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Next Sentence Prediction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 языковых моделей</a:t>
            </a:r>
            <a:endParaRPr/>
          </a:p>
        </p:txBody>
      </p:sp>
      <p:sp>
        <p:nvSpPr>
          <p:cNvPr id="627" name="Google Shape;627;p40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28" name="Google Shape;628;p40"/>
          <p:cNvSpPr txBox="1"/>
          <p:nvPr>
            <p:ph idx="2" type="body"/>
          </p:nvPr>
        </p:nvSpPr>
        <p:spPr>
          <a:xfrm>
            <a:off x="452399" y="1773413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Пусть N - длина последовательности, D - размерность эмбедингов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Сложность операции перемножения         . Получается сложность этой операции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Умножение на матрицу </a:t>
            </a:r>
            <a:r>
              <a:rPr i="1" lang="en-US"/>
              <a:t>V</a:t>
            </a: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 также добавляет вычислительной сложности, и итоговая сложность расчета Attention получается </a:t>
            </a:r>
            <a:endParaRPr sz="12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00"/>
              <a:buFont typeface="Montserrat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Получается квадратная зависимость от длины контекста при вычисления механизма внимания.</a:t>
            </a:r>
            <a:endParaRPr/>
          </a:p>
        </p:txBody>
      </p:sp>
      <p:pic>
        <p:nvPicPr>
          <p:cNvPr descr="вставленный-фильм.png" id="629" name="Google Shape;6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100" y="1065663"/>
            <a:ext cx="3987800" cy="58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630" name="Google Shape;6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5564" y="2103114"/>
            <a:ext cx="495301" cy="33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631" name="Google Shape;63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0308" y="2438400"/>
            <a:ext cx="787401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вставленный-фильм.png" id="632" name="Google Shape;63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5685" y="3083412"/>
            <a:ext cx="787401" cy="2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Подходы к расширению контекста модели</a:t>
            </a:r>
            <a:endParaRPr/>
          </a:p>
        </p:txBody>
      </p:sp>
      <p:sp>
        <p:nvSpPr>
          <p:cNvPr id="638" name="Google Shape;638;p41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39" name="Google Shape;639;p41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180473" lvl="0" marL="18047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Sparse Attention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Sliding-Window Attention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Вычислительно эффективные реализации Attention 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Иерархический Attention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Улучшение позиционного кодирования</a:t>
            </a:r>
            <a:endParaRPr/>
          </a:p>
          <a:p>
            <a:pPr indent="-180473" lvl="0" marL="180473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Char char="•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 др.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2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Промт-инжиниринг</a:t>
            </a:r>
            <a:endParaRPr/>
          </a:p>
        </p:txBody>
      </p:sp>
      <p:sp>
        <p:nvSpPr>
          <p:cNvPr id="645" name="Google Shape;645;p42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46" name="Google Shape;646;p42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Так как мы решаем задачу условного языкового моделирования, то важно задать максимально качественное условие для последующей генерации</a:t>
            </a:r>
            <a:endParaRPr/>
          </a:p>
        </p:txBody>
      </p:sp>
      <p:pic>
        <p:nvPicPr>
          <p:cNvPr descr="вставленный-фильм.png" id="647" name="Google Shape;6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40" y="2367532"/>
            <a:ext cx="8168720" cy="40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Промт-инжиниринг</a:t>
            </a:r>
            <a:endParaRPr/>
          </a:p>
        </p:txBody>
      </p:sp>
      <p:sp>
        <p:nvSpPr>
          <p:cNvPr id="653" name="Google Shape;653;p43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54" name="Google Shape;654;p43"/>
          <p:cNvSpPr txBox="1"/>
          <p:nvPr>
            <p:ph idx="2" type="body"/>
          </p:nvPr>
        </p:nvSpPr>
        <p:spPr>
          <a:xfrm>
            <a:off x="613690" y="4144782"/>
            <a:ext cx="8239202" cy="715294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Даже в промышленных системах грамотно подобранные промпты приводят к росту продуктовых метрик!</a:t>
            </a:r>
            <a:endParaRPr/>
          </a:p>
        </p:txBody>
      </p:sp>
      <p:pic>
        <p:nvPicPr>
          <p:cNvPr descr="вставленный-фильм.png" id="655" name="Google Shape;6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340" y="1083171"/>
            <a:ext cx="6685903" cy="297715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3">
            <a:hlinkClick r:id="rId4"/>
          </p:cNvPr>
          <p:cNvSpPr txBox="1"/>
          <p:nvPr/>
        </p:nvSpPr>
        <p:spPr>
          <a:xfrm>
            <a:off x="7443588" y="4778029"/>
            <a:ext cx="1346809" cy="19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 Dev Day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Из чего состоит промпт</a:t>
            </a:r>
            <a:endParaRPr/>
          </a:p>
        </p:txBody>
      </p:sp>
      <p:sp>
        <p:nvSpPr>
          <p:cNvPr id="662" name="Google Shape;662;p44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63" name="Google Shape;663;p44"/>
          <p:cNvSpPr txBox="1"/>
          <p:nvPr>
            <p:ph idx="2" type="body"/>
          </p:nvPr>
        </p:nvSpPr>
        <p:spPr>
          <a:xfrm>
            <a:off x="452437" y="1593188"/>
            <a:ext cx="5395411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Роль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Инструкция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[0-N примеров]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[Контекст, релевантный запросу]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Запрос</a:t>
            </a:r>
            <a:endParaRPr/>
          </a:p>
        </p:txBody>
      </p:sp>
      <p:pic>
        <p:nvPicPr>
          <p:cNvPr descr="вставленный-фильм.png" id="664" name="Google Shape;66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338" y="862730"/>
            <a:ext cx="2120901" cy="38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64"/>
              <a:buFont typeface="Montserrat"/>
              <a:buNone/>
            </a:pPr>
            <a:r>
              <a:rPr lang="en-US" sz="2464"/>
              <a:t>Основные рекомендации по составлению промпта(1/2)</a:t>
            </a:r>
            <a:endParaRPr/>
          </a:p>
        </p:txBody>
      </p:sp>
      <p:sp>
        <p:nvSpPr>
          <p:cNvPr id="670" name="Google Shape;670;p45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71" name="Google Shape;671;p45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28600" lvl="0" marL="406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Поместите инструкции в начало промпта и используйте строковые разделители, чтобы отделить инструкцию и контекст.</a:t>
            </a:r>
            <a:endParaRPr/>
          </a:p>
          <a:p>
            <a:pPr indent="-228600" lvl="0" marL="406400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Детализируйте как можно точнее, начиная от контекста и заканчивая предпочитаемым  ожидаемым результатом.</a:t>
            </a:r>
            <a:endParaRPr/>
          </a:p>
          <a:p>
            <a:pPr indent="-228600" lvl="0" marL="406400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Сформулируйте желаемый формат вывода с помощью примеров</a:t>
            </a:r>
            <a:endParaRPr/>
          </a:p>
        </p:txBody>
      </p:sp>
      <p:sp>
        <p:nvSpPr>
          <p:cNvPr id="672" name="Google Shape;672;p45"/>
          <p:cNvSpPr txBox="1"/>
          <p:nvPr/>
        </p:nvSpPr>
        <p:spPr>
          <a:xfrm>
            <a:off x="6150565" y="4531406"/>
            <a:ext cx="2592103" cy="19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prompting best practices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6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78" name="Google Shape;678;p46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28600" lvl="0" marL="406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Начните с 0-shot, затем few-shot примеров, если ни один из них не сработал, значит требуется дообучение</a:t>
            </a:r>
            <a:endParaRPr/>
          </a:p>
          <a:p>
            <a:pPr indent="-228600" lvl="0" marL="406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Исключите небрежные и неточные описания в промпте</a:t>
            </a:r>
            <a:endParaRPr/>
          </a:p>
          <a:p>
            <a:pPr indent="-228600" lvl="0" marL="406400" rtl="0" algn="l">
              <a:lnSpc>
                <a:spcPct val="11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 startAt="4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Вместо того, чтобы говорить, чего не делать, скажите модели, что делать вместо этого</a:t>
            </a:r>
            <a:endParaRPr/>
          </a:p>
        </p:txBody>
      </p:sp>
      <p:sp>
        <p:nvSpPr>
          <p:cNvPr id="679" name="Google Shape;679;p46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64"/>
              <a:buFont typeface="Montserrat"/>
              <a:buNone/>
            </a:pPr>
            <a:r>
              <a:rPr lang="en-US" sz="2464"/>
              <a:t>Основные рекомендации по составлению промпта(2/2)</a:t>
            </a:r>
            <a:endParaRPr/>
          </a:p>
        </p:txBody>
      </p:sp>
      <p:sp>
        <p:nvSpPr>
          <p:cNvPr id="680" name="Google Shape;680;p46"/>
          <p:cNvSpPr txBox="1"/>
          <p:nvPr/>
        </p:nvSpPr>
        <p:spPr>
          <a:xfrm>
            <a:off x="6150565" y="4531406"/>
            <a:ext cx="2592103" cy="19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 prompting best practices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Виды техник промпт-инжиниринга</a:t>
            </a:r>
            <a:endParaRPr/>
          </a:p>
        </p:txBody>
      </p:sp>
      <p:sp>
        <p:nvSpPr>
          <p:cNvPr id="686" name="Google Shape;686;p47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87" name="Google Shape;687;p47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Zero/one/few-shot prompting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Chain-of-Thoughts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Prompt Chaining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 of Thoughts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</a:t>
            </a: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Гайд по промпт-инжинирингу</a:t>
            </a:r>
            <a:endParaRPr/>
          </a:p>
        </p:txBody>
      </p:sp>
      <p:sp>
        <p:nvSpPr>
          <p:cNvPr id="693" name="Google Shape;693;p48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694" name="Google Shape;694;p48"/>
          <p:cNvSpPr txBox="1"/>
          <p:nvPr>
            <p:ph idx="2" type="body"/>
          </p:nvPr>
        </p:nvSpPr>
        <p:spPr>
          <a:xfrm>
            <a:off x="452437" y="1593188"/>
            <a:ext cx="8239202" cy="30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Montserrat"/>
              <a:buNone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Для формирования четкого понимания, как лучше формировать промпт и при необходимости обосновывать свой выбор </a:t>
            </a:r>
            <a:r>
              <a:rPr lang="en-US" u="sng"/>
              <a:t>настоятельно рекомендую</a:t>
            </a: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 к прочтению данную статью. В ней не только систематизированы и описаны самые эффективные методы, но и разбирается почему они работают</a:t>
            </a:r>
            <a:endParaRPr/>
          </a:p>
        </p:txBody>
      </p:sp>
      <p:sp>
        <p:nvSpPr>
          <p:cNvPr id="695" name="Google Shape;695;p48"/>
          <p:cNvSpPr txBox="1"/>
          <p:nvPr/>
        </p:nvSpPr>
        <p:spPr>
          <a:xfrm>
            <a:off x="2775861" y="3174983"/>
            <a:ext cx="3592278" cy="2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https://arxiv.org/pdf/2310.14735.pdf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"/>
          <p:cNvSpPr txBox="1"/>
          <p:nvPr>
            <p:ph idx="1" type="body"/>
          </p:nvPr>
        </p:nvSpPr>
        <p:spPr>
          <a:xfrm>
            <a:off x="224774" y="1074800"/>
            <a:ext cx="8742002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55600" lvl="0" marL="469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Пристальнее рассмотрели модель BERT</a:t>
            </a:r>
            <a:endParaRPr/>
          </a:p>
          <a:p>
            <a:pPr indent="-355600" lvl="0" marL="469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Познакомились с задачей рерайтинга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Рассмотрели методы позиционного кодирования информации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Поговорили про контекст транспортерных моделей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Изучили базовые рецепты для промпт-инжиниринга</a:t>
            </a:r>
            <a:endParaRPr/>
          </a:p>
        </p:txBody>
      </p:sp>
      <p:sp>
        <p:nvSpPr>
          <p:cNvPr id="701" name="Google Shape;701;p49"/>
          <p:cNvSpPr txBox="1"/>
          <p:nvPr>
            <p:ph type="title"/>
          </p:nvPr>
        </p:nvSpPr>
        <p:spPr>
          <a:xfrm>
            <a:off x="224774" y="216699"/>
            <a:ext cx="8559301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Montserrat"/>
              <a:buNone/>
            </a:pPr>
            <a:r>
              <a:rPr lang="en-US" sz="2400"/>
              <a:t>Итоги занятия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BERT pretraining</a:t>
            </a:r>
            <a:endParaRPr/>
          </a:p>
        </p:txBody>
      </p:sp>
      <p:sp>
        <p:nvSpPr>
          <p:cNvPr id="318" name="Google Shape;318;p5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319" name="Google Shape;3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955" y="919324"/>
            <a:ext cx="5632090" cy="4034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"/>
          <p:cNvSpPr txBox="1"/>
          <p:nvPr>
            <p:ph type="title"/>
          </p:nvPr>
        </p:nvSpPr>
        <p:spPr>
          <a:xfrm>
            <a:off x="209450" y="175725"/>
            <a:ext cx="6180000" cy="193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</a:pPr>
            <a:r>
              <a:rPr lang="en-US" sz="4000"/>
              <a:t>Спасибо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000"/>
              <a:buFont typeface="Montserrat"/>
              <a:buNone/>
            </a:pPr>
            <a:r>
              <a:rPr lang="en-US" sz="4000"/>
              <a:t>за внимание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BERT pretraining</a:t>
            </a:r>
            <a:endParaRPr/>
          </a:p>
        </p:txBody>
      </p:sp>
      <p:sp>
        <p:nvSpPr>
          <p:cNvPr id="325" name="Google Shape;325;p6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pic>
        <p:nvPicPr>
          <p:cNvPr descr="вставленный-фильм.png" id="326" name="Google Shape;3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885" y="869374"/>
            <a:ext cx="5600230" cy="42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 Подготовка входа для модели BERT</a:t>
            </a:r>
            <a:endParaRPr/>
          </a:p>
        </p:txBody>
      </p:sp>
      <p:sp>
        <p:nvSpPr>
          <p:cNvPr id="332" name="Google Shape;332;p7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33" name="Google Shape;333;p7"/>
          <p:cNvSpPr txBox="1"/>
          <p:nvPr>
            <p:ph idx="2" type="body"/>
          </p:nvPr>
        </p:nvSpPr>
        <p:spPr>
          <a:xfrm>
            <a:off x="310155" y="4381919"/>
            <a:ext cx="8239201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692"/>
              <a:buFont typeface="Helvetica Neue"/>
              <a:buNone/>
            </a:pPr>
            <a:r>
              <a:rPr lang="en-US" sz="1692"/>
              <a:t>Перед подачей токенизированного текста на вход модели необходимо добавить токен [CLS] в начало вашего текста. Остальные токены опциональны.</a:t>
            </a:r>
            <a:endParaRPr/>
          </a:p>
        </p:txBody>
      </p:sp>
      <p:pic>
        <p:nvPicPr>
          <p:cNvPr descr="вставленный-фильм.png" id="334" name="Google Shape;3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913" y="951208"/>
            <a:ext cx="5901275" cy="342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 Выход модели BERT</a:t>
            </a:r>
            <a:endParaRPr/>
          </a:p>
        </p:txBody>
      </p:sp>
      <p:sp>
        <p:nvSpPr>
          <p:cNvPr id="340" name="Google Shape;340;p8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41" name="Google Shape;341;p8"/>
          <p:cNvSpPr txBox="1"/>
          <p:nvPr>
            <p:ph idx="2" type="body"/>
          </p:nvPr>
        </p:nvSpPr>
        <p:spPr>
          <a:xfrm>
            <a:off x="310155" y="4381919"/>
            <a:ext cx="8239201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Helvetica Neue"/>
              <a:buNone/>
            </a:pPr>
            <a:r>
              <a:rPr lang="en-US" sz="1745"/>
              <a:t>BERT выдает выходной контекстуализированный вектор для каждого входного токена, включая [CLS]</a:t>
            </a:r>
            <a:endParaRPr/>
          </a:p>
        </p:txBody>
      </p:sp>
      <p:pic>
        <p:nvPicPr>
          <p:cNvPr descr="вставленный-фильм.png" id="342" name="Google Shape;3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134" y="840081"/>
            <a:ext cx="6757732" cy="346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"/>
          <p:cNvSpPr txBox="1"/>
          <p:nvPr>
            <p:ph type="title"/>
          </p:nvPr>
        </p:nvSpPr>
        <p:spPr>
          <a:xfrm>
            <a:off x="452437" y="404813"/>
            <a:ext cx="8239202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800"/>
              <a:buFont typeface="Montserrat"/>
              <a:buNone/>
            </a:pPr>
            <a:r>
              <a:rPr b="0" i="0" lang="en-US" sz="2800" u="none" cap="none" strike="noStrike">
                <a:solidFill>
                  <a:srgbClr val="181818"/>
                </a:solidFill>
                <a:latin typeface="Montserrat"/>
                <a:ea typeface="Montserrat"/>
                <a:cs typeface="Montserrat"/>
                <a:sym typeface="Montserrat"/>
              </a:rPr>
              <a:t> Fine-tuning модели BERT</a:t>
            </a:r>
            <a:endParaRPr/>
          </a:p>
        </p:txBody>
      </p:sp>
      <p:sp>
        <p:nvSpPr>
          <p:cNvPr id="348" name="Google Shape;348;p9"/>
          <p:cNvSpPr txBox="1"/>
          <p:nvPr>
            <p:ph idx="1" type="body"/>
          </p:nvPr>
        </p:nvSpPr>
        <p:spPr>
          <a:xfrm>
            <a:off x="452437" y="889860"/>
            <a:ext cx="8239202" cy="35070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/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b="1" sz="2100"/>
          </a:p>
        </p:txBody>
      </p:sp>
      <p:sp>
        <p:nvSpPr>
          <p:cNvPr id="349" name="Google Shape;349;p9"/>
          <p:cNvSpPr txBox="1"/>
          <p:nvPr>
            <p:ph idx="2" type="body"/>
          </p:nvPr>
        </p:nvSpPr>
        <p:spPr>
          <a:xfrm>
            <a:off x="310155" y="4381919"/>
            <a:ext cx="8239201" cy="53730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745"/>
              <a:buFont typeface="Helvetica Neue"/>
              <a:buNone/>
            </a:pPr>
            <a:r>
              <a:rPr lang="en-US" sz="1745"/>
              <a:t>Дообучив классификатор поверх выходного [CLS] вектора мы получим простой и отлично работающий классификатор</a:t>
            </a:r>
            <a:endParaRPr/>
          </a:p>
        </p:txBody>
      </p:sp>
      <p:pic>
        <p:nvPicPr>
          <p:cNvPr descr="вставленный-фильм.png" id="350" name="Google Shape;3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888" y="854462"/>
            <a:ext cx="5636224" cy="343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F+Пуск(семинары)">
  <a:themeElements>
    <a:clrScheme name="SF+Пуск(семинары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